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57" r:id="rId4"/>
    <p:sldId id="258" r:id="rId5"/>
    <p:sldId id="259" r:id="rId6"/>
    <p:sldId id="260" r:id="rId7"/>
    <p:sldId id="265" r:id="rId8"/>
    <p:sldId id="266" r:id="rId9"/>
    <p:sldId id="261" r:id="rId10"/>
    <p:sldId id="262" r:id="rId11"/>
    <p:sldId id="267" r:id="rId12"/>
    <p:sldId id="269" r:id="rId13"/>
    <p:sldId id="272" r:id="rId14"/>
    <p:sldId id="268" r:id="rId15"/>
    <p:sldId id="26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586"/>
  </p:normalViewPr>
  <p:slideViewPr>
    <p:cSldViewPr snapToGrid="0" snapToObjects="1">
      <p:cViewPr varScale="1">
        <p:scale>
          <a:sx n="109" d="100"/>
          <a:sy n="109" d="100"/>
        </p:scale>
        <p:origin x="172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199" y="1295400"/>
            <a:ext cx="8228013" cy="1927225"/>
          </a:xfrm>
        </p:spPr>
        <p:txBody>
          <a:bodyPr tIns="0" bIns="0" anchor="b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3307976"/>
            <a:ext cx="8228013" cy="1066800"/>
          </a:xfrm>
        </p:spPr>
        <p:txBody>
          <a:bodyPr tIns="0" bIns="0"/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5/31/25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292818" y="5804647"/>
            <a:ext cx="36708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sz="4400">
                <a:solidFill>
                  <a:schemeClr val="accent1"/>
                </a:solidFill>
                <a:latin typeface="Wingdings" pitchFamily="2" charset="2"/>
              </a:rPr>
              <a:t>S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5/31/25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81001"/>
            <a:ext cx="3509683" cy="2209800"/>
          </a:xfrm>
        </p:spPr>
        <p:txBody>
          <a:bodyPr anchor="b"/>
          <a:lstStyle>
            <a:lvl1pPr algn="l">
              <a:defRPr sz="4400" b="0"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0" y="273050"/>
            <a:ext cx="3657600" cy="585311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649071"/>
            <a:ext cx="3509683" cy="3388192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9BC7E7-EA8E-4DA7-915E-CC098D9BADCB}" type="datetimeFigureOut">
              <a:rPr lang="en-US" smtClean="0"/>
              <a:t>5/31/25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1425" y="381001"/>
            <a:ext cx="3635375" cy="2209800"/>
          </a:xfrm>
        </p:spPr>
        <p:txBody>
          <a:bodyPr anchor="b"/>
          <a:lstStyle>
            <a:lvl1pPr algn="l"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51425" y="2649070"/>
            <a:ext cx="3635375" cy="3505667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9BC7E7-EA8E-4DA7-915E-CC098D9BADCB}" type="datetimeFigureOut">
              <a:rPr lang="en-US" smtClean="0"/>
              <a:t>5/31/25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28600" y="1143000"/>
            <a:ext cx="4267200" cy="4267200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magini con didascal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1425" y="381001"/>
            <a:ext cx="3635375" cy="2209800"/>
          </a:xfrm>
        </p:spPr>
        <p:txBody>
          <a:bodyPr anchor="b"/>
          <a:lstStyle>
            <a:lvl1pPr algn="l"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51425" y="2649070"/>
            <a:ext cx="3635375" cy="3505667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9BC7E7-EA8E-4DA7-915E-CC098D9BADCB}" type="datetimeFigureOut">
              <a:rPr lang="en-US" smtClean="0"/>
              <a:t>5/31/25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90600" y="2590800"/>
            <a:ext cx="3505200" cy="3505200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2479675" y="1260475"/>
            <a:ext cx="1254125" cy="1254125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269875" y="762000"/>
            <a:ext cx="2092325" cy="2092325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568388"/>
            <a:ext cx="8228013" cy="3468875"/>
          </a:xfrm>
        </p:spPr>
        <p:txBody>
          <a:bodyPr vert="eaVert"/>
          <a:lstStyle>
            <a:lvl5pPr>
              <a:defRPr/>
            </a:lvl5pPr>
            <a:lvl6pPr marL="1719072">
              <a:defRPr/>
            </a:lvl6pPr>
            <a:lvl7pPr marL="1719072">
              <a:defRPr/>
            </a:lvl7pPr>
            <a:lvl8pPr marL="1719072">
              <a:defRPr/>
            </a:lvl8pPr>
            <a:lvl9pPr marL="1719072">
              <a:defRPr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5/31/25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274638"/>
            <a:ext cx="1524000" cy="5851525"/>
          </a:xfrm>
        </p:spPr>
        <p:txBody>
          <a:bodyPr vert="eaVert" anchor="t" anchorCtr="0"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16859"/>
            <a:ext cx="6019800" cy="561564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5/31/25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rmula di chiusur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5/31/25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5/31/25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36694"/>
            <a:ext cx="6400800" cy="1362075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399" y="3609695"/>
            <a:ext cx="5181601" cy="1500187"/>
          </a:xfrm>
        </p:spPr>
        <p:txBody>
          <a:bodyPr anchor="t" anchorCtr="0"/>
          <a:lstStyle>
            <a:lvl1pPr marL="0" indent="0" algn="r">
              <a:spcBef>
                <a:spcPts val="300"/>
              </a:spcBef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9BC7E7-EA8E-4DA7-915E-CC098D9BADCB}" type="datetimeFigureOut">
              <a:rPr lang="en-US" smtClean="0"/>
              <a:t>5/31/25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238999" y="6356350"/>
            <a:ext cx="144621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2F5E10-5301-4EE6-90D2-A6C4A3F62BED}" type="slidenum">
              <a:rPr lang="en-US" smtClean="0"/>
              <a:t>‹N›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292818" y="5804647"/>
            <a:ext cx="36708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sz="4400">
                <a:solidFill>
                  <a:schemeClr val="accent1"/>
                </a:solidFill>
                <a:latin typeface="Wingdings" pitchFamily="2" charset="2"/>
              </a:rPr>
              <a:t>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0664" y="2784475"/>
            <a:ext cx="3767328" cy="32527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4753" y="2784475"/>
            <a:ext cx="3767328" cy="32527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tabLst/>
              <a:defRPr sz="1600"/>
            </a:lvl6pPr>
            <a:lvl7pPr marL="2173288" indent="-227013">
              <a:tabLst/>
              <a:defRPr sz="1600"/>
            </a:lvl7pPr>
            <a:lvl8pPr marL="2398713" indent="-227013">
              <a:tabLst/>
              <a:defRPr sz="1600"/>
            </a:lvl8pPr>
            <a:lvl9pPr marL="2625725" indent="-227013">
              <a:tabLst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5/31/25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2232211"/>
            <a:ext cx="3767328" cy="762000"/>
          </a:xfrm>
        </p:spPr>
        <p:txBody>
          <a:bodyPr anchor="b">
            <a:noAutofit/>
          </a:bodyPr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64" y="3160059"/>
            <a:ext cx="3767328" cy="289149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1578" y="2232211"/>
            <a:ext cx="3767328" cy="762000"/>
          </a:xfrm>
        </p:spPr>
        <p:txBody>
          <a:bodyPr anchor="b">
            <a:noAutofit/>
          </a:bodyPr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1578" y="3160059"/>
            <a:ext cx="3767328" cy="289149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5/31/25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uto, sopra e sot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2784475"/>
            <a:ext cx="7656512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5/31/25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762000" y="4497070"/>
            <a:ext cx="7656512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6008" y="2784475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5/31/25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636008" y="4497070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740664" y="2784475"/>
            <a:ext cx="3767328" cy="32527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6008" y="2784475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5/31/25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636008" y="4497070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73288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2572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739775" y="2784475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739775" y="4497070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73288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2572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5/31/25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45141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775" y="2770094"/>
            <a:ext cx="7662864" cy="32671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79BC7E7-EA8E-4DA7-915E-CC098D9BADCB}" type="datetimeFigureOut">
              <a:rPr lang="en-US" smtClean="0"/>
              <a:t>5/31/25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89613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F2F5E10-5301-4EE6-90D2-A6C4A3F62BED}" type="slidenum">
              <a:rPr lang="en-US" smtClean="0"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SzPct val="90000"/>
        <a:buFont typeface="Wingdings" pitchFamily="2" charset="2"/>
        <a:buChar char="S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S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" pitchFamily="2" charset="2"/>
        <a:buChar char="S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S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" pitchFamily="2" charset="2"/>
        <a:buChar char="S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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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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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z="4400" dirty="0"/>
              <a:t>Incontro studenti e genitori confluenze da </a:t>
            </a:r>
            <a:r>
              <a:rPr lang="it-IT" sz="4400" dirty="0" err="1"/>
              <a:t>IeFP</a:t>
            </a:r>
            <a:r>
              <a:rPr lang="it-IT" sz="4400" dirty="0"/>
              <a:t> a IP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I.P.S.S.E.C. “Olivetti” sabato 31 maggio 2025</a:t>
            </a:r>
          </a:p>
          <a:p>
            <a:endParaRPr lang="it-IT" sz="2000" dirty="0"/>
          </a:p>
          <a:p>
            <a:r>
              <a:rPr lang="it-IT" sz="2000" dirty="0"/>
              <a:t>Dirigente Scolastico Renata Antonietta Cumino</a:t>
            </a:r>
          </a:p>
        </p:txBody>
      </p:sp>
    </p:spTree>
    <p:extLst>
      <p:ext uri="{BB962C8B-B14F-4D97-AF65-F5344CB8AC3E}">
        <p14:creationId xmlns:p14="http://schemas.microsoft.com/office/powerpoint/2010/main" val="41048314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Procedura per l’ammissione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Il calendario delle prove sarà pubblicato mercoledì 2 luglio.</a:t>
            </a:r>
          </a:p>
          <a:p>
            <a:r>
              <a:rPr lang="it-IT" sz="2800" dirty="0"/>
              <a:t>La graduatoria sarà pubblicata venerdì 11 luglio</a:t>
            </a:r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352591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Procedura per l’ammissione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400" dirty="0"/>
              <a:t>Saranno accolti gli studenti collocati in posizione utile nella graduatoria, in base ai posti disponibili. </a:t>
            </a:r>
            <a:r>
              <a:rPr lang="it-IT" sz="2400" b="1" dirty="0"/>
              <a:t>In ogni caso, non è possibile accedere in 5^ con un numero di risposte corrette inferiori a 30/50. </a:t>
            </a:r>
            <a:r>
              <a:rPr lang="it-IT" sz="2400" dirty="0"/>
              <a:t>Ai non ammessi in 5^ si propone l’inserimento nelle classi 4^.</a:t>
            </a:r>
          </a:p>
          <a:p>
            <a:r>
              <a:rPr lang="it-IT" sz="2400" dirty="0"/>
              <a:t>In caso di ex equo, si terrà conto del voto del Diploma e/o Qualifica da inserire nel Questionario. In caso di ulteriore parità, prevarrà lo studente più giovane.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287974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FD7415-A871-D443-9559-5423D6FCE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TEMPISTICHE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243F6A7-F54F-EA4C-9592-CF3DD5C408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3000" dirty="0"/>
              <a:t>Pubblicazione della Circolare con le istruzioni per sostenere la prova di accertamento delle competenze entro il </a:t>
            </a:r>
            <a:r>
              <a:rPr lang="it-IT" sz="3000" b="1" dirty="0"/>
              <a:t>14 giugno</a:t>
            </a:r>
          </a:p>
          <a:p>
            <a:r>
              <a:rPr lang="it-IT" sz="3000" dirty="0"/>
              <a:t>Compilazione del modello di iscrizione alla prova di accertamento entro il </a:t>
            </a:r>
            <a:r>
              <a:rPr lang="it-IT" sz="3000" b="1" dirty="0"/>
              <a:t>27 giugno</a:t>
            </a:r>
          </a:p>
          <a:p>
            <a:r>
              <a:rPr lang="it-IT" sz="3000" dirty="0"/>
              <a:t>Pubblicazione del calendario della prova il </a:t>
            </a:r>
            <a:r>
              <a:rPr lang="it-IT" sz="3000" b="1" dirty="0"/>
              <a:t>2 luglio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45268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053E61-9601-4E47-B4C5-E30A21ADD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TEMPISTICHE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28B003-E06E-FB48-B51E-743E061CF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Prove di accertamento: </a:t>
            </a:r>
            <a:r>
              <a:rPr lang="it-IT" sz="2800" b="1" dirty="0"/>
              <a:t>4 luglio in presenza</a:t>
            </a:r>
            <a:endParaRPr lang="it-IT" sz="2800" dirty="0"/>
          </a:p>
          <a:p>
            <a:r>
              <a:rPr lang="it-IT" sz="2800" dirty="0"/>
              <a:t>Pubblicazione delle graduatorie </a:t>
            </a:r>
            <a:r>
              <a:rPr lang="it-IT" sz="2800" b="1" dirty="0"/>
              <a:t>venerdì 11 luglio</a:t>
            </a:r>
          </a:p>
          <a:p>
            <a:r>
              <a:rPr lang="it-IT" sz="2800" dirty="0"/>
              <a:t>Iscrizione in segreteria dal </a:t>
            </a:r>
            <a:r>
              <a:rPr lang="it-IT" sz="2800" b="1" dirty="0"/>
              <a:t>14 al 31 luglio (orario di segreteria 10-12 dal lunedì al venerdì)</a:t>
            </a:r>
          </a:p>
        </p:txBody>
      </p:sp>
    </p:spTree>
    <p:extLst>
      <p:ext uri="{BB962C8B-B14F-4D97-AF65-F5344CB8AC3E}">
        <p14:creationId xmlns:p14="http://schemas.microsoft.com/office/powerpoint/2010/main" val="16473081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B6B04F-16D6-E74D-B04E-4CE1EA870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5141"/>
            <a:ext cx="8229600" cy="1143000"/>
          </a:xfrm>
        </p:spPr>
        <p:txBody>
          <a:bodyPr/>
          <a:lstStyle/>
          <a:p>
            <a:r>
              <a:rPr lang="it-IT" sz="3200" dirty="0"/>
              <a:t>CONSOLIDAMENTO COMPETENZE</a:t>
            </a:r>
            <a:br>
              <a:rPr lang="it-IT" sz="3200" dirty="0"/>
            </a:br>
            <a:r>
              <a:rPr lang="it-IT" sz="3200" dirty="0"/>
              <a:t>DIURNO/SERALE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B49A49D-FFD2-D741-87F2-932337960C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A partire dall’8 settembre si attiveranno moduli di Francese, Inglese, Italiano e Matematica.</a:t>
            </a:r>
          </a:p>
          <a:p>
            <a:r>
              <a:rPr lang="it-IT" dirty="0"/>
              <a:t>All’atto dell’iscrizione, lo studente compilerà un </a:t>
            </a:r>
            <a:r>
              <a:rPr lang="it-IT" dirty="0" err="1"/>
              <a:t>form</a:t>
            </a:r>
            <a:r>
              <a:rPr lang="it-IT" dirty="0"/>
              <a:t> online indicando la scelta di 2 corsi e, in base alle richieste pervenute e ai risultati del test, gli saranno assegnati 2 moduli (non necessariamente quelli richiesti). </a:t>
            </a:r>
          </a:p>
          <a:p>
            <a:r>
              <a:rPr lang="it-IT" dirty="0"/>
              <a:t>I moduli si svolgeranno al mattino (3 ore) e al pomeriggio (3 ore) con il pranzo incluso.</a:t>
            </a:r>
          </a:p>
        </p:txBody>
      </p:sp>
    </p:spTree>
    <p:extLst>
      <p:ext uri="{BB962C8B-B14F-4D97-AF65-F5344CB8AC3E}">
        <p14:creationId xmlns:p14="http://schemas.microsoft.com/office/powerpoint/2010/main" val="1524940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dirty="0"/>
              <a:t>Grazie </a:t>
            </a:r>
            <a:r>
              <a:rPr lang="it-IT"/>
              <a:t>per l’attenzione </a:t>
            </a:r>
            <a:br>
              <a:rPr lang="it-IT" dirty="0"/>
            </a:br>
            <a:r>
              <a:rPr lang="it-IT" dirty="0"/>
              <a:t>e</a:t>
            </a:r>
            <a:r>
              <a:rPr lang="is-IS" dirty="0"/>
              <a:t>…...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400" dirty="0"/>
              <a:t>In bocca al lupo!!!</a:t>
            </a:r>
          </a:p>
        </p:txBody>
      </p:sp>
    </p:spTree>
    <p:extLst>
      <p:ext uri="{BB962C8B-B14F-4D97-AF65-F5344CB8AC3E}">
        <p14:creationId xmlns:p14="http://schemas.microsoft.com/office/powerpoint/2010/main" val="4195011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C7F7C4-2D40-9942-9BB2-BE13071B3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Principi generali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B2BD29-E645-574D-A962-1EF788F62E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Nella richiesta da presentare </a:t>
            </a:r>
            <a:r>
              <a:rPr lang="it-IT" sz="2400" dirty="0">
                <a:solidFill>
                  <a:schemeClr val="tx1"/>
                </a:solidFill>
              </a:rPr>
              <a:t>entro il 27 giugno</a:t>
            </a:r>
            <a:r>
              <a:rPr lang="it-IT" sz="2400" dirty="0"/>
              <a:t>, si deve scegliere una SOLA opzione (DIURNO o SERALE) e un SOLO indirizzo (tra Enogastronomia, Produzioni Dolciarie, Accoglienza Turistica e Sala e Vendita), in funzione del corso frequentato nel CFP.</a:t>
            </a:r>
          </a:p>
        </p:txBody>
      </p:sp>
    </p:spTree>
    <p:extLst>
      <p:ext uri="{BB962C8B-B14F-4D97-AF65-F5344CB8AC3E}">
        <p14:creationId xmlns:p14="http://schemas.microsoft.com/office/powerpoint/2010/main" val="85734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Indirizzi di studio presenti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DIURNO </a:t>
            </a:r>
            <a:r>
              <a:rPr lang="it-IT" dirty="0" err="1"/>
              <a:t>A.s.</a:t>
            </a:r>
            <a:r>
              <a:rPr lang="it-IT" dirty="0"/>
              <a:t> 2025/26</a:t>
            </a:r>
          </a:p>
          <a:p>
            <a:r>
              <a:rPr lang="it-IT" dirty="0"/>
              <a:t>Accoglienza Turistica: 2 classi 4^ e 1 classe 5^</a:t>
            </a:r>
          </a:p>
          <a:p>
            <a:r>
              <a:rPr lang="it-IT" dirty="0"/>
              <a:t>Pasticceria: 1 classe 4^ e 1 classe 5^</a:t>
            </a:r>
          </a:p>
          <a:p>
            <a:r>
              <a:rPr lang="it-IT" dirty="0"/>
              <a:t>Sala e vendita: 2 classi 4^ e 3 classi 5^</a:t>
            </a:r>
          </a:p>
          <a:p>
            <a:r>
              <a:rPr lang="it-IT" dirty="0"/>
              <a:t>Enogastronomia: 4 classi 4^ e 4 classi 5^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08083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SERALE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Sono attivi gli indirizzi di </a:t>
            </a:r>
            <a:r>
              <a:rPr lang="it-IT" dirty="0" err="1"/>
              <a:t>Enogastrostronomia</a:t>
            </a:r>
            <a:r>
              <a:rPr lang="it-IT" dirty="0"/>
              <a:t> e Sala e Vendita</a:t>
            </a:r>
          </a:p>
          <a:p>
            <a:r>
              <a:rPr lang="it-IT" dirty="0"/>
              <a:t>Organico di diritto </a:t>
            </a:r>
            <a:r>
              <a:rPr lang="it-IT" dirty="0" err="1"/>
              <a:t>l’a.s.</a:t>
            </a:r>
            <a:r>
              <a:rPr lang="it-IT" dirty="0"/>
              <a:t> 2025/26</a:t>
            </a:r>
          </a:p>
          <a:p>
            <a:r>
              <a:rPr lang="it-IT" dirty="0"/>
              <a:t>1 classe 5^ composta dagli alunni dell’attuale classe 4^</a:t>
            </a:r>
          </a:p>
          <a:p>
            <a:r>
              <a:rPr lang="it-IT" dirty="0"/>
              <a:t>Previsione di un’integrazione di 2 o 3 classi in organico di fatto (1 di sala e 1 o 2 di cucina)</a:t>
            </a:r>
          </a:p>
        </p:txBody>
      </p:sp>
    </p:spTree>
    <p:extLst>
      <p:ext uri="{BB962C8B-B14F-4D97-AF65-F5344CB8AC3E}">
        <p14:creationId xmlns:p14="http://schemas.microsoft.com/office/powerpoint/2010/main" val="3393541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Inserimento nuovi studenti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DIURNO: a pettine nelle classi preesistenti con necessità di garantire standard di conoscenze e competenze </a:t>
            </a:r>
          </a:p>
          <a:p>
            <a:r>
              <a:rPr lang="it-IT" sz="2400" dirty="0"/>
              <a:t>SERALE (previsione): 2 o 3 classi nuove omogenee tra loro con Consigli di classe adeguatamente preparati a predisporre l’attività didattica in funzione della situazione di partenza degli alunni. </a:t>
            </a:r>
          </a:p>
        </p:txBody>
      </p:sp>
    </p:spTree>
    <p:extLst>
      <p:ext uri="{BB962C8B-B14F-4D97-AF65-F5344CB8AC3E}">
        <p14:creationId xmlns:p14="http://schemas.microsoft.com/office/powerpoint/2010/main" val="1491718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Ipotesi di posti disponibili </a:t>
            </a:r>
            <a:br>
              <a:rPr lang="it-IT" dirty="0"/>
            </a:br>
            <a:r>
              <a:rPr lang="it-IT" dirty="0"/>
              <a:t>classi 5^ diurno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Produzioni dolciarie: 3, di cui 1 DVA</a:t>
            </a:r>
          </a:p>
          <a:p>
            <a:r>
              <a:rPr lang="it-IT" dirty="0"/>
              <a:t>Sala e Vendita: 22, di cui 1 DVA</a:t>
            </a:r>
          </a:p>
          <a:p>
            <a:r>
              <a:rPr lang="it-IT" dirty="0"/>
              <a:t>Accoglienza Turistica: 0 (si chiederà a luglio un’ulteriore classe 5)</a:t>
            </a:r>
          </a:p>
          <a:p>
            <a:r>
              <a:rPr lang="it-IT" dirty="0"/>
              <a:t>Enogastronomia: 20, di cui 1 DVA</a:t>
            </a:r>
          </a:p>
          <a:p>
            <a:pPr marL="0" indent="0">
              <a:buNone/>
            </a:pPr>
            <a:r>
              <a:rPr lang="it-IT" dirty="0"/>
              <a:t>DATI PROVVISORI, in funzione degli esiti degli scrutini finali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18902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5DCB9E-1FF9-1846-A04A-F661F3C09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Ipotesi di posti disponibili </a:t>
            </a:r>
            <a:br>
              <a:rPr lang="it-IT" dirty="0"/>
            </a:br>
            <a:r>
              <a:rPr lang="it-IT" dirty="0"/>
              <a:t>classi 4^ diurno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7FD775-A924-6641-AC63-67E055CFB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Produzioni dolciarie: 5</a:t>
            </a:r>
          </a:p>
          <a:p>
            <a:r>
              <a:rPr lang="it-IT" dirty="0"/>
              <a:t>Sala e Vendita: 11</a:t>
            </a:r>
          </a:p>
          <a:p>
            <a:r>
              <a:rPr lang="it-IT" dirty="0"/>
              <a:t>Accoglienza Turistica: 4</a:t>
            </a:r>
          </a:p>
          <a:p>
            <a:r>
              <a:rPr lang="it-IT" dirty="0"/>
              <a:t>Enogastronomia: 14</a:t>
            </a:r>
          </a:p>
          <a:p>
            <a:pPr marL="0" indent="0">
              <a:buNone/>
            </a:pPr>
            <a:r>
              <a:rPr lang="it-IT" dirty="0"/>
              <a:t>DATI PROVVISORI, in funzione degli esiti degli scrutini finali</a:t>
            </a:r>
          </a:p>
        </p:txBody>
      </p:sp>
    </p:spTree>
    <p:extLst>
      <p:ext uri="{BB962C8B-B14F-4D97-AF65-F5344CB8AC3E}">
        <p14:creationId xmlns:p14="http://schemas.microsoft.com/office/powerpoint/2010/main" val="734332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79051C-8F83-B340-8DCB-4B1AA7DE8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Ipotesi di posti disponibili </a:t>
            </a:r>
            <a:br>
              <a:rPr lang="it-IT" dirty="0"/>
            </a:br>
            <a:r>
              <a:rPr lang="it-IT" dirty="0"/>
              <a:t>classi 5^ serale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8968EAB-A0F0-3F43-A5F8-E597F11B8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Sala e Vendita: massimo 25</a:t>
            </a:r>
          </a:p>
          <a:p>
            <a:r>
              <a:rPr lang="it-IT" dirty="0"/>
              <a:t>Enogastronomia: massimo 50</a:t>
            </a:r>
          </a:p>
          <a:p>
            <a:pPr marL="0" indent="0">
              <a:buNone/>
            </a:pPr>
            <a:r>
              <a:rPr lang="it-IT" dirty="0"/>
              <a:t>DATI PROVVISORI, in funzione delle ulteriori classi che potranno essere concesse in organico di fatto (+ 25 Sala e vendita, +25/50 Enogastronomia)</a:t>
            </a:r>
          </a:p>
          <a:p>
            <a:pPr marL="0" indent="0">
              <a:buNone/>
            </a:pPr>
            <a:r>
              <a:rPr lang="it-IT" dirty="0"/>
              <a:t>RISERVA: 4 posti destinati a DVA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82646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Procedura per l’ammissione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La richiesta di iscrizione sarà effettuata online entro </a:t>
            </a:r>
            <a:r>
              <a:rPr lang="it-IT" b="1" dirty="0"/>
              <a:t>venerdì 27 giugno</a:t>
            </a:r>
            <a:r>
              <a:rPr lang="it-IT" dirty="0"/>
              <a:t> specificando l’indirizzo prescelto (solo 1 scelta)</a:t>
            </a:r>
          </a:p>
          <a:p>
            <a:r>
              <a:rPr lang="it-IT" b="1" dirty="0"/>
              <a:t>Venerdì 4 luglio </a:t>
            </a:r>
            <a:r>
              <a:rPr lang="it-IT" dirty="0"/>
              <a:t>si svolgeranno </a:t>
            </a:r>
            <a:r>
              <a:rPr lang="it-IT" b="1" dirty="0"/>
              <a:t>in presenza </a:t>
            </a:r>
            <a:r>
              <a:rPr lang="it-IT" dirty="0"/>
              <a:t>le prove computer </a:t>
            </a:r>
            <a:r>
              <a:rPr lang="it-IT" dirty="0" err="1"/>
              <a:t>based</a:t>
            </a:r>
            <a:r>
              <a:rPr lang="it-IT" dirty="0"/>
              <a:t>: si tratta di 50 domande a risposte chiuse di Economia, Inglese, Matematica, Italiano e Alimentazione. La prova durerà 90 minuti. Per gli argomenti si deve fare riferimento alle programmazioni delle classi 4^ (o 3^ per l’accesso in 4^) pubblicate sul sito.</a:t>
            </a:r>
          </a:p>
        </p:txBody>
      </p:sp>
    </p:spTree>
    <p:extLst>
      <p:ext uri="{BB962C8B-B14F-4D97-AF65-F5344CB8AC3E}">
        <p14:creationId xmlns:p14="http://schemas.microsoft.com/office/powerpoint/2010/main" val="28494128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nesi">
  <a:themeElements>
    <a:clrScheme name="Genesis">
      <a:dk1>
        <a:sysClr val="windowText" lastClr="000000"/>
      </a:dk1>
      <a:lt1>
        <a:sysClr val="window" lastClr="FFFFFF"/>
      </a:lt1>
      <a:dk2>
        <a:srgbClr val="465466"/>
      </a:dk2>
      <a:lt2>
        <a:srgbClr val="BBD7F8"/>
      </a:lt2>
      <a:accent1>
        <a:srgbClr val="80B606"/>
      </a:accent1>
      <a:accent2>
        <a:srgbClr val="E29F1D"/>
      </a:accent2>
      <a:accent3>
        <a:srgbClr val="2397E2"/>
      </a:accent3>
      <a:accent4>
        <a:srgbClr val="35ACA2"/>
      </a:accent4>
      <a:accent5>
        <a:srgbClr val="5430BB"/>
      </a:accent5>
      <a:accent6>
        <a:srgbClr val="8D34E0"/>
      </a:accent6>
      <a:hlink>
        <a:srgbClr val="00B0F0"/>
      </a:hlink>
      <a:folHlink>
        <a:srgbClr val="0070C0"/>
      </a:folHlink>
    </a:clrScheme>
    <a:fontScheme name="Genesis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Genesis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00000"/>
                <a:greenMod val="110000"/>
              </a:schemeClr>
            </a:gs>
            <a:gs pos="75000">
              <a:schemeClr val="phClr">
                <a:tint val="40000"/>
                <a:satMod val="150000"/>
                <a:redMod val="100000"/>
                <a:blueMod val="100000"/>
              </a:schemeClr>
            </a:gs>
            <a:gs pos="100000">
              <a:schemeClr val="phClr">
                <a:tint val="60000"/>
                <a:satMod val="120000"/>
                <a:redMod val="100000"/>
                <a:blueMod val="100000"/>
              </a:schemeClr>
            </a:gs>
          </a:gsLst>
          <a:path path="circle">
            <a:fillToRect l="25000" t="25000" r="5000" b="5000"/>
          </a:path>
        </a:gradFill>
        <a:gradFill rotWithShape="1">
          <a:gsLst>
            <a:gs pos="0">
              <a:schemeClr val="phClr">
                <a:tint val="50000"/>
                <a:shade val="100000"/>
                <a:alpha val="100000"/>
                <a:satMod val="150000"/>
              </a:schemeClr>
            </a:gs>
            <a:gs pos="40000">
              <a:schemeClr val="phClr">
                <a:tint val="70000"/>
                <a:shade val="100000"/>
                <a:alpha val="100000"/>
                <a:satMod val="150000"/>
              </a:schemeClr>
            </a:gs>
            <a:gs pos="100000">
              <a:schemeClr val="phClr">
                <a:shade val="90000"/>
                <a:satMod val="11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11400000" sx="102000" sy="101000" algn="tl" rotWithShape="0">
              <a:srgbClr val="000000">
                <a:alpha val="35000"/>
              </a:srgbClr>
            </a:outerShdw>
          </a:effectLst>
          <a:scene3d>
            <a:camera prst="perspectiveFront" fov="4800000"/>
            <a:lightRig rig="morning" dir="tl"/>
          </a:scene3d>
          <a:sp3d prstMaterial="softmetal">
            <a:bevelT w="0" h="0"/>
          </a:sp3d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reflection blurRad="101600" stA="40000" endPos="50000" dist="63500" dir="5400000" fadeDir="7200000" sy="-100000" kx="300000" rotWithShape="0"/>
          </a:effectLst>
          <a:scene3d>
            <a:camera prst="orthographicFront">
              <a:rot lat="0" lon="0" rev="0"/>
            </a:camera>
            <a:lightRig rig="chilly" dir="tr">
              <a:rot lat="0" lon="0" rev="1200000"/>
            </a:lightRig>
          </a:scene3d>
          <a:sp3d prstMaterial="plastic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1"/>
          <a:stretch/>
        </a:blipFill>
        <a:blipFill rotWithShape="1">
          <a:blip xmlns:r="http://schemas.openxmlformats.org/officeDocument/2006/relationships" r:embed="rId2"/>
          <a:stretch/>
        </a:blipFill>
        <a:blipFill rotWithShape="1">
          <a:blip xmlns:r="http://schemas.openxmlformats.org/officeDocument/2006/relationships" r:embed="rId3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Genesi.thmx</Template>
  <TotalTime>1928</TotalTime>
  <Words>747</Words>
  <Application>Microsoft Macintosh PowerPoint</Application>
  <PresentationFormat>Presentazione su schermo (4:3)</PresentationFormat>
  <Paragraphs>60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8" baseType="lpstr">
      <vt:lpstr>Calisto MT</vt:lpstr>
      <vt:lpstr>Wingdings</vt:lpstr>
      <vt:lpstr>Genesi</vt:lpstr>
      <vt:lpstr>Incontro studenti e genitori confluenze da IeFP a IP</vt:lpstr>
      <vt:lpstr>Principi generali</vt:lpstr>
      <vt:lpstr>Indirizzi di studio presenti</vt:lpstr>
      <vt:lpstr>SERALE</vt:lpstr>
      <vt:lpstr>Inserimento nuovi studenti</vt:lpstr>
      <vt:lpstr>Ipotesi di posti disponibili  classi 5^ diurno</vt:lpstr>
      <vt:lpstr>Ipotesi di posti disponibili  classi 4^ diurno</vt:lpstr>
      <vt:lpstr>Ipotesi di posti disponibili  classi 5^ serale</vt:lpstr>
      <vt:lpstr>Procedura per l’ammissione</vt:lpstr>
      <vt:lpstr>Procedura per l’ammissione </vt:lpstr>
      <vt:lpstr>Procedura per l’ammissione </vt:lpstr>
      <vt:lpstr>TEMPISTICHE</vt:lpstr>
      <vt:lpstr>TEMPISTICHE</vt:lpstr>
      <vt:lpstr>CONSOLIDAMENTO COMPETENZE DIURNO/SERALE</vt:lpstr>
      <vt:lpstr>Grazie per l’attenzione  e…...</vt:lpstr>
    </vt:vector>
  </TitlesOfParts>
  <Company>IIS Monza di Via Monte Grappa, 1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Incontro studenti e genitori confluenze con CFP</dc:title>
  <dc:creator>Renata Antonietta Cumino</dc:creator>
  <cp:lastModifiedBy>Microsoft Office User</cp:lastModifiedBy>
  <cp:revision>54</cp:revision>
  <dcterms:created xsi:type="dcterms:W3CDTF">2019-05-16T06:49:45Z</dcterms:created>
  <dcterms:modified xsi:type="dcterms:W3CDTF">2025-05-31T12:20:12Z</dcterms:modified>
</cp:coreProperties>
</file>